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ileron Regular" charset="1" panose="00000500000000000000"/>
      <p:regular r:id="rId10"/>
    </p:embeddedFont>
    <p:embeddedFont>
      <p:font typeface="Aileron Regular Bold" charset="1" panose="00000800000000000000"/>
      <p:regular r:id="rId11"/>
    </p:embeddedFont>
    <p:embeddedFont>
      <p:font typeface="Aileron Regular Italics" charset="1" panose="00000500000000000000"/>
      <p:regular r:id="rId12"/>
    </p:embeddedFont>
    <p:embeddedFont>
      <p:font typeface="Aileron Regular Bold Italics" charset="1" panose="00000800000000000000"/>
      <p:regular r:id="rId13"/>
    </p:embeddedFont>
    <p:embeddedFont>
      <p:font typeface="Trocchi" charset="1" panose="00000500000000000000"/>
      <p:regular r:id="rId14"/>
    </p:embeddedFont>
    <p:embeddedFont>
      <p:font typeface="Arimo" charset="1" panose="020B0604020202020204"/>
      <p:regular r:id="rId15"/>
    </p:embeddedFont>
    <p:embeddedFont>
      <p:font typeface="Arimo Bold" charset="1" panose="020B0704020202020204"/>
      <p:regular r:id="rId16"/>
    </p:embeddedFont>
    <p:embeddedFont>
      <p:font typeface="Arimo Italics" charset="1" panose="020B0604020202090204"/>
      <p:regular r:id="rId17"/>
    </p:embeddedFont>
    <p:embeddedFont>
      <p:font typeface="Arimo Bold Italics" charset="1" panose="020B0704020202090204"/>
      <p:regular r:id="rId18"/>
    </p:embeddedFont>
    <p:embeddedFont>
      <p:font typeface="Abril Fatface" charset="1" panose="02000503000000020003"/>
      <p:regular r:id="rId19"/>
    </p:embeddedFont>
    <p:embeddedFont>
      <p:font typeface="Abril Fatface Italics" charset="1" panose="02000503000000020003"/>
      <p:regular r:id="rId20"/>
    </p:embeddedFont>
    <p:embeddedFont>
      <p:font typeface="Aileron Heavy" charset="1" panose="00000A00000000000000"/>
      <p:regular r:id="rId21"/>
    </p:embeddedFont>
    <p:embeddedFont>
      <p:font typeface="Aileron Heavy Bold" charset="1" panose="00000A00000000000000"/>
      <p:regular r:id="rId22"/>
    </p:embeddedFont>
    <p:embeddedFont>
      <p:font typeface="Aileron Heavy Italics" charset="1" panose="00000A00000000000000"/>
      <p:regular r:id="rId23"/>
    </p:embeddedFont>
    <p:embeddedFont>
      <p:font typeface="Aileron Heavy Bold Italics" charset="1" panose="00000A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74.png" Type="http://schemas.openxmlformats.org/officeDocument/2006/relationships/image"/><Relationship Id="rId13" Target="../media/image75.sv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81.png" Type="http://schemas.openxmlformats.org/officeDocument/2006/relationships/image"/><Relationship Id="rId15" Target="../media/image82.svg" Type="http://schemas.openxmlformats.org/officeDocument/2006/relationships/image"/><Relationship Id="rId16" Target="../media/image83.png" Type="http://schemas.openxmlformats.org/officeDocument/2006/relationships/image"/><Relationship Id="rId17" Target="../media/image84.svg" Type="http://schemas.openxmlformats.org/officeDocument/2006/relationships/image"/><Relationship Id="rId18" Target="../media/image85.png" Type="http://schemas.openxmlformats.org/officeDocument/2006/relationships/image"/><Relationship Id="rId19" Target="../media/image86.sv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87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jpe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7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32.gif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1.png" Type="http://schemas.openxmlformats.org/officeDocument/2006/relationships/image"/><Relationship Id="rId16" Target="../media/image42.svg" Type="http://schemas.openxmlformats.org/officeDocument/2006/relationships/image"/><Relationship Id="rId17" Target="../media/image43.png" Type="http://schemas.openxmlformats.org/officeDocument/2006/relationships/image"/><Relationship Id="rId18" Target="../media/image44.sv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47.pn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63.png" Type="http://schemas.openxmlformats.org/officeDocument/2006/relationships/image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8215" y="391892"/>
            <a:ext cx="811750" cy="81175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72810" y="6019800"/>
            <a:ext cx="12386212" cy="4267200"/>
            <a:chOff x="0" y="0"/>
            <a:chExt cx="16514949" cy="56896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16514949" cy="4568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>
                  <a:solidFill>
                    <a:srgbClr val="2C92D5"/>
                  </a:solidFill>
                  <a:latin typeface="Aileron Heavy Bold"/>
                </a:rPr>
                <a:t>Group 8 Presentation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041900"/>
              <a:ext cx="16514949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11317892" y="-2573477"/>
            <a:ext cx="11220647" cy="614075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975343" y="9530831"/>
            <a:ext cx="5500338" cy="37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895" spc="86">
                <a:solidFill>
                  <a:srgbClr val="2C92D5"/>
                </a:solidFill>
                <a:latin typeface="Aileron Regular"/>
              </a:rPr>
              <a:t>supervised by Dr. Valery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81643">
            <a:off x="10136029" y="-2890384"/>
            <a:ext cx="11220647" cy="61407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954460" y="-1392153"/>
            <a:ext cx="4254092" cy="425409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79862" y="-179993"/>
            <a:ext cx="8241379" cy="359986"/>
            <a:chOff x="0" y="0"/>
            <a:chExt cx="2170569" cy="9481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170569" cy="94811"/>
            </a:xfrm>
            <a:custGeom>
              <a:avLst/>
              <a:gdLst/>
              <a:ahLst/>
              <a:cxnLst/>
              <a:rect r="r" b="b" t="t" l="l"/>
              <a:pathLst>
                <a:path h="94811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94811"/>
                  </a:lnTo>
                  <a:lnTo>
                    <a:pt x="0" y="94811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973695">
            <a:off x="7492019" y="3939748"/>
            <a:ext cx="2346891" cy="1705779"/>
            <a:chOff x="0" y="0"/>
            <a:chExt cx="730209" cy="530734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730209" cy="530734"/>
            </a:xfrm>
            <a:custGeom>
              <a:avLst/>
              <a:gdLst/>
              <a:ahLst/>
              <a:cxnLst/>
              <a:rect r="r" b="b" t="t" l="l"/>
              <a:pathLst>
                <a:path h="530734" w="730209">
                  <a:moveTo>
                    <a:pt x="203200" y="0"/>
                  </a:moveTo>
                  <a:lnTo>
                    <a:pt x="730209" y="0"/>
                  </a:lnTo>
                  <a:lnTo>
                    <a:pt x="527009" y="530734"/>
                  </a:lnTo>
                  <a:lnTo>
                    <a:pt x="0" y="530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87681" y="2445004"/>
            <a:ext cx="8853146" cy="2347634"/>
            <a:chOff x="0" y="0"/>
            <a:chExt cx="1069116" cy="28350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069116" cy="283503"/>
            </a:xfrm>
            <a:custGeom>
              <a:avLst/>
              <a:gdLst/>
              <a:ahLst/>
              <a:cxnLst/>
              <a:rect r="r" b="b" t="t" l="l"/>
              <a:pathLst>
                <a:path h="283503" w="1069116">
                  <a:moveTo>
                    <a:pt x="865916" y="0"/>
                  </a:moveTo>
                  <a:lnTo>
                    <a:pt x="0" y="0"/>
                  </a:lnTo>
                  <a:lnTo>
                    <a:pt x="0" y="283503"/>
                  </a:lnTo>
                  <a:lnTo>
                    <a:pt x="865916" y="283503"/>
                  </a:lnTo>
                  <a:lnTo>
                    <a:pt x="1069116" y="141751"/>
                  </a:lnTo>
                  <a:lnTo>
                    <a:pt x="865916" y="0"/>
                  </a:lnTo>
                  <a:close/>
                </a:path>
              </a:pathLst>
            </a:custGeom>
            <a:solidFill>
              <a:srgbClr val="00DED9">
                <a:alpha val="5568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946004" y="4764063"/>
            <a:ext cx="9525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6641899"/>
            <a:ext cx="8615426" cy="2347634"/>
            <a:chOff x="0" y="0"/>
            <a:chExt cx="1040408" cy="283503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040408" cy="283503"/>
            </a:xfrm>
            <a:custGeom>
              <a:avLst/>
              <a:gdLst/>
              <a:ahLst/>
              <a:cxnLst/>
              <a:rect r="r" b="b" t="t" l="l"/>
              <a:pathLst>
                <a:path h="283503" w="1040408">
                  <a:moveTo>
                    <a:pt x="837208" y="0"/>
                  </a:moveTo>
                  <a:lnTo>
                    <a:pt x="0" y="0"/>
                  </a:lnTo>
                  <a:lnTo>
                    <a:pt x="0" y="283503"/>
                  </a:lnTo>
                  <a:lnTo>
                    <a:pt x="837208" y="283503"/>
                  </a:lnTo>
                  <a:lnTo>
                    <a:pt x="1040408" y="141751"/>
                  </a:lnTo>
                  <a:lnTo>
                    <a:pt x="837208" y="0"/>
                  </a:lnTo>
                  <a:close/>
                </a:path>
              </a:pathLst>
            </a:custGeom>
            <a:solidFill>
              <a:srgbClr val="00DED9">
                <a:alpha val="5568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8619130" y="4926941"/>
            <a:ext cx="8640170" cy="2888776"/>
            <a:chOff x="0" y="0"/>
            <a:chExt cx="1043396" cy="348852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043396" cy="348852"/>
            </a:xfrm>
            <a:custGeom>
              <a:avLst/>
              <a:gdLst/>
              <a:ahLst/>
              <a:cxnLst/>
              <a:rect r="r" b="b" t="t" l="l"/>
              <a:pathLst>
                <a:path h="348852" w="1043396">
                  <a:moveTo>
                    <a:pt x="840196" y="0"/>
                  </a:moveTo>
                  <a:lnTo>
                    <a:pt x="0" y="0"/>
                  </a:lnTo>
                  <a:lnTo>
                    <a:pt x="0" y="348852"/>
                  </a:lnTo>
                  <a:lnTo>
                    <a:pt x="840196" y="348852"/>
                  </a:lnTo>
                  <a:lnTo>
                    <a:pt x="1043396" y="174426"/>
                  </a:lnTo>
                  <a:lnTo>
                    <a:pt x="840196" y="0"/>
                  </a:lnTo>
                  <a:close/>
                </a:path>
              </a:pathLst>
            </a:custGeom>
            <a:solidFill>
              <a:srgbClr val="00DED9">
                <a:alpha val="5568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71489" y="5175131"/>
            <a:ext cx="2381481" cy="97424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24673" y="6715604"/>
            <a:ext cx="1379408" cy="134680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>
            <a:alphaModFix amt="77000"/>
          </a:blip>
          <a:srcRect l="0" t="0" r="0" b="0"/>
          <a:stretch>
            <a:fillRect/>
          </a:stretch>
        </p:blipFill>
        <p:spPr>
          <a:xfrm flipH="false" flipV="false" rot="0">
            <a:off x="704792" y="2394667"/>
            <a:ext cx="2109585" cy="1181367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-120408" y="3671285"/>
            <a:ext cx="8077742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Trocchi"/>
              </a:rPr>
              <a:t>It is an open source user interface used to develop mobile apps written with javascript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09579" y="2359279"/>
            <a:ext cx="4081462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Abril Fatface"/>
              </a:rPr>
              <a:t>NativeScript: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24673" y="8138139"/>
            <a:ext cx="6218427" cy="75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FFFFFF"/>
                </a:solidFill>
                <a:latin typeface="Trocchi"/>
              </a:rPr>
              <a:t>this a croos platform application utilizing html and javascript for development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80171" y="6625294"/>
            <a:ext cx="3624045" cy="143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0">
                <a:solidFill>
                  <a:srgbClr val="FFFFFF"/>
                </a:solidFill>
                <a:latin typeface="Abril Fatface"/>
              </a:rPr>
              <a:t>JQuery Mobile: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51535" y="7049412"/>
            <a:ext cx="5698034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Trocchi"/>
              </a:rPr>
              <a:t>it is a cross paltform  development framwork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27623" y="5780635"/>
            <a:ext cx="5321945" cy="92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8"/>
              </a:lnSpc>
            </a:pPr>
            <a:r>
              <a:rPr lang="en-US" sz="5370">
                <a:solidFill>
                  <a:srgbClr val="FFFFFF"/>
                </a:solidFill>
                <a:latin typeface="Abril Fatface"/>
              </a:rPr>
              <a:t>Apache cordova: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572243" y="-3449777"/>
            <a:ext cx="11220647" cy="614075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40294">
            <a:off x="9599447" y="7530956"/>
            <a:ext cx="11958441" cy="410935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91000"/>
          </a:blip>
          <a:srcRect l="0" t="460" r="0" b="460"/>
          <a:stretch>
            <a:fillRect/>
          </a:stretch>
        </p:blipFill>
        <p:spPr>
          <a:xfrm flipH="false" flipV="false" rot="0">
            <a:off x="12796363" y="411263"/>
            <a:ext cx="4585193" cy="827869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84767" y="770641"/>
            <a:ext cx="12152931" cy="646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>
                <a:solidFill>
                  <a:srgbClr val="3EDAD8"/>
                </a:solidFill>
                <a:latin typeface="Aileron Heavy"/>
              </a:rPr>
              <a:t>collection and </a:t>
            </a:r>
          </a:p>
          <a:p>
            <a:pPr>
              <a:lnSpc>
                <a:spcPts val="12600"/>
              </a:lnSpc>
            </a:pPr>
            <a:r>
              <a:rPr lang="en-US" sz="12000">
                <a:solidFill>
                  <a:srgbClr val="3EDAD8"/>
                </a:solidFill>
                <a:latin typeface="Aileron Heavy"/>
              </a:rPr>
              <a:t>Requirement analysis for mobile app Dev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716837" y="6057617"/>
            <a:ext cx="1839880" cy="521615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572243" y="-3449777"/>
            <a:ext cx="11220647" cy="61407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40294">
            <a:off x="9599447" y="7530956"/>
            <a:ext cx="11958441" cy="4109355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0" y="0"/>
            <a:ext cx="12152931" cy="2889141"/>
            <a:chOff x="0" y="0"/>
            <a:chExt cx="16203907" cy="385218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75588"/>
              <a:ext cx="16203907" cy="3276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6000">
                  <a:solidFill>
                    <a:srgbClr val="3EDAD8"/>
                  </a:solidFill>
                  <a:latin typeface="Aileron Heavy Bold"/>
                </a:rPr>
                <a:t>How do we go about collecting data for mobile app development?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15816722" cy="3716482"/>
              <a:chOff x="0" y="0"/>
              <a:chExt cx="3124291" cy="73412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3124291" cy="734120"/>
              </a:xfrm>
              <a:custGeom>
                <a:avLst/>
                <a:gdLst/>
                <a:ahLst/>
                <a:cxnLst/>
                <a:rect r="r" b="b" t="t" l="l"/>
                <a:pathLst>
                  <a:path h="734120" w="3124291">
                    <a:moveTo>
                      <a:pt x="2921091" y="0"/>
                    </a:moveTo>
                    <a:lnTo>
                      <a:pt x="0" y="0"/>
                    </a:lnTo>
                    <a:lnTo>
                      <a:pt x="0" y="734120"/>
                    </a:lnTo>
                    <a:lnTo>
                      <a:pt x="2921091" y="734120"/>
                    </a:lnTo>
                    <a:lnTo>
                      <a:pt x="3124291" y="367060"/>
                    </a:lnTo>
                    <a:lnTo>
                      <a:pt x="2921091" y="0"/>
                    </a:lnTo>
                    <a:close/>
                  </a:path>
                </a:pathLst>
              </a:custGeom>
              <a:solidFill>
                <a:srgbClr val="009F69">
                  <a:alpha val="25882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6985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24000"/>
          </a:blip>
          <a:srcRect l="0" t="345" r="0" b="11349"/>
          <a:stretch>
            <a:fillRect/>
          </a:stretch>
        </p:blipFill>
        <p:spPr>
          <a:xfrm flipH="false" flipV="false" rot="0">
            <a:off x="-187681" y="167947"/>
            <a:ext cx="7761484" cy="10287000"/>
          </a:xfrm>
          <a:prstGeom prst="rect">
            <a:avLst/>
          </a:prstGeom>
        </p:spPr>
      </p:pic>
      <p:sp>
        <p:nvSpPr>
          <p:cNvPr name="AutoShape 21" id="21"/>
          <p:cNvSpPr/>
          <p:nvPr/>
        </p:nvSpPr>
        <p:spPr>
          <a:xfrm rot="-5414992">
            <a:off x="4584110" y="7084731"/>
            <a:ext cx="8736074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-5400000">
            <a:off x="13216868" y="4494683"/>
            <a:ext cx="258159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8493042" y="2754836"/>
            <a:ext cx="880110" cy="88011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 Regular"/>
                </a:rPr>
                <a:t>1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681364" y="2835483"/>
            <a:ext cx="3339527" cy="129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1"/>
              </a:lnSpc>
            </a:pPr>
            <a:r>
              <a:rPr lang="en-US" sz="2334" spc="70">
                <a:solidFill>
                  <a:srgbClr val="FFFFFF"/>
                </a:solidFill>
                <a:latin typeface="Aileron Regular"/>
              </a:rPr>
              <a:t>Research On app idea and available technologies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77647" y="4765457"/>
            <a:ext cx="3146962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 Regular"/>
              </a:rPr>
              <a:t>Decide on the flow of your app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77647" y="6833229"/>
            <a:ext cx="3146962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 Regular"/>
              </a:rPr>
              <a:t>prioritize features of your apps in phase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77647" y="8901001"/>
            <a:ext cx="3146962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 Regular"/>
              </a:rPr>
              <a:t>Identify features of existing mobile apps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328719" y="3257226"/>
            <a:ext cx="3146962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 Regular"/>
              </a:rPr>
              <a:t>creating wireframes and screen sketches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328719" y="5409771"/>
            <a:ext cx="3146962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 Regular"/>
              </a:rPr>
              <a:t>Creating a template having functional and non-functional requirements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493042" y="4798477"/>
            <a:ext cx="880110" cy="88011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 Regular"/>
                </a:rPr>
                <a:t>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493042" y="6842119"/>
            <a:ext cx="880110" cy="88011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 Regular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493042" y="8885761"/>
            <a:ext cx="880110" cy="88011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067609" y="3241987"/>
            <a:ext cx="880110" cy="880110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 Regular"/>
                </a:rPr>
                <a:t>5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067609" y="5823579"/>
            <a:ext cx="880110" cy="880110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 Regular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572243" y="-3449777"/>
            <a:ext cx="11220647" cy="61407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40294">
            <a:off x="9599447" y="7530956"/>
            <a:ext cx="11958441" cy="410935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0" y="76200"/>
            <a:ext cx="12152931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6000">
                <a:solidFill>
                  <a:srgbClr val="F5F5F5"/>
                </a:solidFill>
                <a:latin typeface="Aileron Heavy Bold"/>
              </a:rPr>
              <a:t>General questions when Analysing requirements needed for mobile app development...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24000"/>
          </a:blip>
          <a:srcRect l="0" t="345" r="0" b="16701"/>
          <a:stretch>
            <a:fillRect/>
          </a:stretch>
        </p:blipFill>
        <p:spPr>
          <a:xfrm flipH="false" flipV="false" rot="0">
            <a:off x="103259" y="456794"/>
            <a:ext cx="7761484" cy="9663537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0" y="36349"/>
            <a:ext cx="13684972" cy="2504769"/>
            <a:chOff x="0" y="0"/>
            <a:chExt cx="3604272" cy="659692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3604273" cy="659692"/>
            </a:xfrm>
            <a:custGeom>
              <a:avLst/>
              <a:gdLst/>
              <a:ahLst/>
              <a:cxnLst/>
              <a:rect r="r" b="b" t="t" l="l"/>
              <a:pathLst>
                <a:path h="659692" w="3604273">
                  <a:moveTo>
                    <a:pt x="3401073" y="0"/>
                  </a:moveTo>
                  <a:lnTo>
                    <a:pt x="0" y="0"/>
                  </a:lnTo>
                  <a:lnTo>
                    <a:pt x="0" y="659692"/>
                  </a:lnTo>
                  <a:lnTo>
                    <a:pt x="3401073" y="659692"/>
                  </a:lnTo>
                  <a:lnTo>
                    <a:pt x="3604273" y="329846"/>
                  </a:lnTo>
                  <a:lnTo>
                    <a:pt x="3401073" y="0"/>
                  </a:lnTo>
                  <a:close/>
                </a:path>
              </a:pathLst>
            </a:custGeom>
            <a:solidFill>
              <a:srgbClr val="00569E">
                <a:alpha val="2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3484577"/>
            <a:ext cx="7968001" cy="877679"/>
            <a:chOff x="0" y="0"/>
            <a:chExt cx="10624002" cy="1170238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272307" cy="1170238"/>
            </a:xfrm>
            <a:prstGeom prst="rect">
              <a:avLst/>
            </a:prstGeom>
          </p:spPr>
        </p:pic>
        <p:sp>
          <p:nvSpPr>
            <p:cNvPr name="TextBox 22" id="22"/>
            <p:cNvSpPr txBox="true"/>
            <p:nvPr/>
          </p:nvSpPr>
          <p:spPr>
            <a:xfrm rot="0">
              <a:off x="2595221" y="224788"/>
              <a:ext cx="8028781" cy="687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9"/>
                </a:lnSpc>
              </a:pPr>
              <a:r>
                <a:rPr lang="en-US" sz="3150">
                  <a:solidFill>
                    <a:srgbClr val="3EDAD8"/>
                  </a:solidFill>
                  <a:latin typeface="Abril Fatface"/>
                </a:rPr>
                <a:t>what platforms will the app use?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0" y="4976831"/>
            <a:ext cx="8291256" cy="877679"/>
            <a:chOff x="0" y="0"/>
            <a:chExt cx="11055008" cy="1170238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272307" cy="1170238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2595221" y="205170"/>
              <a:ext cx="8459788" cy="687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9"/>
                </a:lnSpc>
              </a:pPr>
              <a:r>
                <a:rPr lang="en-US" sz="3150">
                  <a:solidFill>
                    <a:srgbClr val="3EDAD8"/>
                  </a:solidFill>
                  <a:latin typeface="Abril Fatface"/>
                </a:rPr>
                <a:t>Nature of the app i.e Native app etc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0557" y="6533869"/>
            <a:ext cx="5532578" cy="877679"/>
            <a:chOff x="0" y="0"/>
            <a:chExt cx="7376771" cy="1170238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272307" cy="1170238"/>
            </a:xfrm>
            <a:prstGeom prst="rect">
              <a:avLst/>
            </a:prstGeom>
          </p:spPr>
        </p:pic>
        <p:sp>
          <p:nvSpPr>
            <p:cNvPr name="TextBox 28" id="28"/>
            <p:cNvSpPr txBox="true"/>
            <p:nvPr/>
          </p:nvSpPr>
          <p:spPr>
            <a:xfrm rot="0">
              <a:off x="2595221" y="180626"/>
              <a:ext cx="4781550" cy="687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9"/>
                </a:lnSpc>
              </a:pPr>
              <a:r>
                <a:rPr lang="en-US" sz="3150">
                  <a:solidFill>
                    <a:srgbClr val="3EDAD8"/>
                  </a:solidFill>
                  <a:latin typeface="Abril Fatface"/>
                </a:rPr>
                <a:t>maintenance Needs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0557" y="8111548"/>
            <a:ext cx="5985908" cy="877679"/>
            <a:chOff x="0" y="0"/>
            <a:chExt cx="7981211" cy="1170238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272307" cy="1170238"/>
            </a:xfrm>
            <a:prstGeom prst="rect">
              <a:avLst/>
            </a:prstGeom>
          </p:spPr>
        </p:pic>
        <p:sp>
          <p:nvSpPr>
            <p:cNvPr name="TextBox 31" id="31"/>
            <p:cNvSpPr txBox="true"/>
            <p:nvPr/>
          </p:nvSpPr>
          <p:spPr>
            <a:xfrm rot="0">
              <a:off x="2595221" y="213009"/>
              <a:ext cx="5385991" cy="687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9"/>
                </a:lnSpc>
              </a:pPr>
              <a:r>
                <a:rPr lang="en-US" sz="3150">
                  <a:solidFill>
                    <a:srgbClr val="3EDAD8"/>
                  </a:solidFill>
                  <a:latin typeface="Abril Fatface"/>
                </a:rPr>
                <a:t>Who  will use the apps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572243" y="-3449777"/>
            <a:ext cx="11220647" cy="614075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40294">
            <a:off x="9599447" y="7530956"/>
            <a:ext cx="11958441" cy="410935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91000"/>
          </a:blip>
          <a:srcRect l="0" t="460" r="0" b="460"/>
          <a:stretch>
            <a:fillRect/>
          </a:stretch>
        </p:blipFill>
        <p:spPr>
          <a:xfrm flipH="false" flipV="false" rot="0">
            <a:off x="12796363" y="411263"/>
            <a:ext cx="4585193" cy="827869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12829" y="1190625"/>
            <a:ext cx="12152931" cy="48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>
                <a:solidFill>
                  <a:srgbClr val="3EDAD8"/>
                </a:solidFill>
                <a:latin typeface="Aileron Heavy"/>
              </a:rPr>
              <a:t>Cost for developing a mobile Software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468168" y="5730283"/>
            <a:ext cx="1839880" cy="521615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572243" y="-3449777"/>
            <a:ext cx="11220647" cy="61407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40294">
            <a:off x="9599447" y="7530956"/>
            <a:ext cx="11958441" cy="410935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0" y="299976"/>
            <a:ext cx="12152931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6000">
                <a:solidFill>
                  <a:srgbClr val="3EDAD8"/>
                </a:solidFill>
                <a:latin typeface="Aileron Heavy"/>
              </a:rPr>
              <a:t>How do we estimate the total cost for the production of a mobile application?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87395"/>
            <a:ext cx="11862542" cy="2787361"/>
            <a:chOff x="0" y="0"/>
            <a:chExt cx="3124291" cy="73412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124291" cy="734120"/>
            </a:xfrm>
            <a:custGeom>
              <a:avLst/>
              <a:gdLst/>
              <a:ahLst/>
              <a:cxnLst/>
              <a:rect r="r" b="b" t="t" l="l"/>
              <a:pathLst>
                <a:path h="734120" w="3124291">
                  <a:moveTo>
                    <a:pt x="2921091" y="0"/>
                  </a:moveTo>
                  <a:lnTo>
                    <a:pt x="0" y="0"/>
                  </a:lnTo>
                  <a:lnTo>
                    <a:pt x="0" y="734120"/>
                  </a:lnTo>
                  <a:lnTo>
                    <a:pt x="2921091" y="734120"/>
                  </a:lnTo>
                  <a:lnTo>
                    <a:pt x="3124291" y="367060"/>
                  </a:lnTo>
                  <a:lnTo>
                    <a:pt x="2921091" y="0"/>
                  </a:lnTo>
                  <a:close/>
                </a:path>
              </a:pathLst>
            </a:custGeom>
            <a:solidFill>
              <a:srgbClr val="009F69">
                <a:alpha val="2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78000"/>
          </a:blip>
          <a:srcRect l="0" t="0" r="0" b="0"/>
          <a:stretch>
            <a:fillRect/>
          </a:stretch>
        </p:blipFill>
        <p:spPr>
          <a:xfrm flipH="false" flipV="false" rot="0">
            <a:off x="195349" y="4324745"/>
            <a:ext cx="915744" cy="112707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17456" y="3825722"/>
            <a:ext cx="1253087" cy="1317778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5349" y="6271449"/>
            <a:ext cx="1057823" cy="105782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19484" y="6000102"/>
            <a:ext cx="1449032" cy="1459648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939" y="8148907"/>
            <a:ext cx="1552232" cy="157805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41148" y="8277804"/>
            <a:ext cx="1975359" cy="980496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95349" y="3029189"/>
            <a:ext cx="429941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4"/>
              </a:lnSpc>
            </a:pPr>
            <a:r>
              <a:rPr lang="en-US" sz="2153" spc="430">
                <a:solidFill>
                  <a:srgbClr val="FFFFFF"/>
                </a:solidFill>
                <a:latin typeface="Glacial Indifference Bold"/>
              </a:rPr>
              <a:t>WELL THERE ARE SOME SOME BASIC FEATURES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1093" y="4200764"/>
            <a:ext cx="6376652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2253" spc="450">
                <a:solidFill>
                  <a:srgbClr val="22D3C5"/>
                </a:solidFill>
                <a:latin typeface="Glacial Indifference Bold"/>
              </a:rPr>
              <a:t>APP FUNCTIONALITY AND PURPOSE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46621" y="3962639"/>
            <a:ext cx="795119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4"/>
              </a:lnSpc>
            </a:pPr>
            <a:r>
              <a:rPr lang="en-US" sz="2153" spc="430">
                <a:solidFill>
                  <a:srgbClr val="22D3C5"/>
                </a:solidFill>
                <a:latin typeface="Glacial Indifference Bold"/>
              </a:rPr>
              <a:t>MOBILE PLATFORMS AND DEVICE SUPPORTED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41837" y="5686664"/>
            <a:ext cx="7946163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4"/>
              </a:lnSpc>
            </a:pPr>
            <a:r>
              <a:rPr lang="en-US" sz="2253" spc="450">
                <a:solidFill>
                  <a:srgbClr val="22D3C5"/>
                </a:solidFill>
                <a:latin typeface="Glacial Indifference Bold"/>
              </a:rPr>
              <a:t>USE OF SMARTPHONE HARDWARE FEEATURES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33893" y="8238927"/>
            <a:ext cx="637665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4"/>
              </a:lnSpc>
            </a:pPr>
            <a:r>
              <a:rPr lang="en-US" sz="2153" spc="430">
                <a:solidFill>
                  <a:srgbClr val="22D3C5"/>
                </a:solidFill>
                <a:latin typeface="Glacial Indifference Bold"/>
              </a:rPr>
              <a:t>TEAM SIZE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47921" y="8381802"/>
            <a:ext cx="576782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4"/>
              </a:lnSpc>
            </a:pPr>
            <a:r>
              <a:rPr lang="en-US" sz="2253" spc="450">
                <a:solidFill>
                  <a:srgbClr val="22D3C5"/>
                </a:solidFill>
                <a:latin typeface="Glacial Indifference Bold"/>
              </a:rPr>
              <a:t>DEVELOPER EXPERIENCE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7018" y="6165310"/>
            <a:ext cx="467944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4"/>
              </a:lnSpc>
            </a:pPr>
            <a:r>
              <a:rPr lang="en-US" sz="2353" spc="470">
                <a:solidFill>
                  <a:srgbClr val="22D3C5"/>
                </a:solidFill>
                <a:latin typeface="Glacial Indifference Bold"/>
              </a:rPr>
              <a:t>MAINTENANCE PLAN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572243" y="-3449777"/>
            <a:ext cx="11220647" cy="614075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40294">
            <a:off x="9599447" y="7530956"/>
            <a:ext cx="11958441" cy="41093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980208" y="2297765"/>
            <a:ext cx="5624270" cy="137794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93531" y="1895782"/>
            <a:ext cx="12300938" cy="535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51"/>
              </a:lnSpc>
            </a:pPr>
            <a:r>
              <a:rPr lang="en-US" sz="10322">
                <a:solidFill>
                  <a:srgbClr val="00DED9"/>
                </a:solidFill>
                <a:latin typeface="Abril Fatface"/>
              </a:rPr>
              <a:t> </a:t>
            </a:r>
          </a:p>
          <a:p>
            <a:pPr algn="ctr">
              <a:lnSpc>
                <a:spcPts val="14451"/>
              </a:lnSpc>
            </a:pPr>
            <a:r>
              <a:rPr lang="en-US" sz="10322">
                <a:solidFill>
                  <a:srgbClr val="00DED9"/>
                </a:solidFill>
                <a:latin typeface="Abril Fatface"/>
              </a:rPr>
              <a:t>For </a:t>
            </a:r>
          </a:p>
          <a:p>
            <a:pPr algn="ctr">
              <a:lnSpc>
                <a:spcPts val="14451"/>
              </a:lnSpc>
            </a:pPr>
            <a:r>
              <a:rPr lang="en-US" sz="10322">
                <a:solidFill>
                  <a:srgbClr val="00DED9"/>
                </a:solidFill>
                <a:latin typeface="Abril Fatface"/>
              </a:rPr>
              <a:t>Your Kind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743307" y="579484"/>
            <a:ext cx="4515993" cy="8229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24608" y="1722484"/>
            <a:ext cx="12152931" cy="5943600"/>
            <a:chOff x="0" y="0"/>
            <a:chExt cx="16203907" cy="7924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4775"/>
              <a:ext cx="16203907" cy="680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2000">
                  <a:solidFill>
                    <a:srgbClr val="3EDAD8"/>
                  </a:solidFill>
                  <a:latin typeface="Aileron Heavy"/>
                </a:rPr>
                <a:t>In-depth review        of Mobile Programing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277100"/>
              <a:ext cx="1620390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300">
                  <a:solidFill>
                    <a:srgbClr val="2C92D5"/>
                  </a:solidFill>
                  <a:latin typeface="Aileron Regular"/>
                </a:rPr>
                <a:t>MAJOR TYPES OF MOBILE APPS AND THIER DIFFERENCES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368204" y="-1532218"/>
            <a:ext cx="11220647" cy="614075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3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76397" y="9258300"/>
            <a:ext cx="3134697" cy="107719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73783" y="7430278"/>
            <a:ext cx="2428434" cy="236661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2185" t="0" r="1667" b="1278"/>
          <a:stretch>
            <a:fillRect/>
          </a:stretch>
        </p:blipFill>
        <p:spPr>
          <a:xfrm flipH="false" flipV="false" rot="0">
            <a:off x="14218573" y="6623693"/>
            <a:ext cx="2406723" cy="247118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105011" y="6519978"/>
            <a:ext cx="2385827" cy="238582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rcRect l="0" t="5874" r="0" b="0"/>
          <a:stretch>
            <a:fillRect/>
          </a:stretch>
        </p:blipFill>
        <p:spPr>
          <a:xfrm flipH="false" flipV="false" rot="0">
            <a:off x="9608761" y="6684947"/>
            <a:ext cx="2495263" cy="234868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-187681" y="643828"/>
            <a:ext cx="6756776" cy="2639137"/>
            <a:chOff x="0" y="0"/>
            <a:chExt cx="929701" cy="363133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929701" cy="363133"/>
            </a:xfrm>
            <a:custGeom>
              <a:avLst/>
              <a:gdLst/>
              <a:ahLst/>
              <a:cxnLst/>
              <a:rect r="r" b="b" t="t" l="l"/>
              <a:pathLst>
                <a:path h="363133" w="929701">
                  <a:moveTo>
                    <a:pt x="726501" y="0"/>
                  </a:moveTo>
                  <a:lnTo>
                    <a:pt x="0" y="0"/>
                  </a:lnTo>
                  <a:lnTo>
                    <a:pt x="0" y="363133"/>
                  </a:lnTo>
                  <a:lnTo>
                    <a:pt x="726501" y="363133"/>
                  </a:lnTo>
                  <a:lnTo>
                    <a:pt x="929701" y="181566"/>
                  </a:lnTo>
                  <a:lnTo>
                    <a:pt x="726501" y="0"/>
                  </a:lnTo>
                  <a:close/>
                </a:path>
              </a:pathLst>
            </a:custGeom>
            <a:solidFill>
              <a:srgbClr val="3EDAD8">
                <a:alpha val="6588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33350"/>
              <a:ext cx="698500" cy="53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726750">
            <a:off x="5812292" y="2303338"/>
            <a:ext cx="2612337" cy="1959253"/>
            <a:chOff x="0" y="0"/>
            <a:chExt cx="812800" cy="6096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10800000">
            <a:off x="7811999" y="3282965"/>
            <a:ext cx="10476001" cy="2445974"/>
            <a:chOff x="0" y="0"/>
            <a:chExt cx="1364655" cy="318624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364655" cy="318624"/>
            </a:xfrm>
            <a:custGeom>
              <a:avLst/>
              <a:gdLst/>
              <a:ahLst/>
              <a:cxnLst/>
              <a:rect r="r" b="b" t="t" l="l"/>
              <a:pathLst>
                <a:path h="318624" w="1364655">
                  <a:moveTo>
                    <a:pt x="1161455" y="0"/>
                  </a:moveTo>
                  <a:lnTo>
                    <a:pt x="0" y="0"/>
                  </a:lnTo>
                  <a:lnTo>
                    <a:pt x="0" y="318624"/>
                  </a:lnTo>
                  <a:lnTo>
                    <a:pt x="1161455" y="318624"/>
                  </a:lnTo>
                  <a:lnTo>
                    <a:pt x="1364655" y="159312"/>
                  </a:lnTo>
                  <a:lnTo>
                    <a:pt x="1161455" y="0"/>
                  </a:lnTo>
                  <a:close/>
                </a:path>
              </a:pathLst>
            </a:custGeom>
            <a:solidFill>
              <a:srgbClr val="3EDAD8">
                <a:alpha val="6588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5464423">
            <a:off x="552450" y="5791060"/>
            <a:ext cx="3086100" cy="3086100"/>
            <a:chOff x="0" y="0"/>
            <a:chExt cx="4114800" cy="411480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203200" y="-57150"/>
                <a:ext cx="406400" cy="768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5484354">
              <a:off x="609297" y="1313157"/>
              <a:ext cx="2905730" cy="64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8"/>
                </a:lnSpc>
              </a:pPr>
              <a:r>
                <a:rPr lang="en-US" sz="3174">
                  <a:solidFill>
                    <a:srgbClr val="FFFFFF"/>
                  </a:solidFill>
                  <a:latin typeface="Aileron Heavy Bold"/>
                </a:rPr>
                <a:t>Examples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2726954" y="5819705"/>
            <a:ext cx="3086100" cy="308610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DED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608761" y="3682039"/>
            <a:ext cx="8265261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Aileron Heavy Bold"/>
              </a:rPr>
              <a:t> Mobile apps are  software applications that are built and designed to work on mobile devices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2946" y="1028700"/>
            <a:ext cx="554750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5399">
                <a:solidFill>
                  <a:srgbClr val="FFFFFF"/>
                </a:solidFill>
                <a:latin typeface="Aileron Heavy Bold"/>
              </a:rPr>
              <a:t>What are mobile applications?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24942" r="0" b="24942"/>
          <a:stretch>
            <a:fillRect/>
          </a:stretch>
        </p:blipFill>
        <p:spPr>
          <a:xfrm flipH="false" flipV="false" rot="0">
            <a:off x="0" y="172508"/>
            <a:ext cx="18288000" cy="611203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090153" y="6157000"/>
            <a:ext cx="14498400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10978229" y="-1480731"/>
            <a:ext cx="11220647" cy="61407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853494" y="483204"/>
            <a:ext cx="12581012" cy="163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spc="150">
                <a:solidFill>
                  <a:srgbClr val="3EDAD8"/>
                </a:solidFill>
                <a:latin typeface="Aileron Heavy Bold"/>
              </a:rPr>
              <a:t>The Major types of mobile Applications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-5463730">
            <a:off x="3690041" y="5423940"/>
            <a:ext cx="138874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8923197" y="7546919"/>
            <a:ext cx="2487445" cy="2345885"/>
            <a:chOff x="0" y="0"/>
            <a:chExt cx="2297208" cy="2166474"/>
          </a:xfrm>
        </p:grpSpPr>
        <p:sp>
          <p:nvSpPr>
            <p:cNvPr name="Freeform 11" id="11"/>
            <p:cNvSpPr/>
            <p:nvPr/>
          </p:nvSpPr>
          <p:spPr>
            <a:xfrm>
              <a:off x="70200" y="0"/>
              <a:ext cx="2156807" cy="2166474"/>
            </a:xfrm>
            <a:custGeom>
              <a:avLst/>
              <a:gdLst/>
              <a:ahLst/>
              <a:cxnLst/>
              <a:rect r="r" b="b" t="t" l="l"/>
              <a:pathLst>
                <a:path h="2166474" w="2156807">
                  <a:moveTo>
                    <a:pt x="1078404" y="0"/>
                  </a:moveTo>
                  <a:cubicBezTo>
                    <a:pt x="1674768" y="2667"/>
                    <a:pt x="2156807" y="486867"/>
                    <a:pt x="2156807" y="1083237"/>
                  </a:cubicBezTo>
                  <a:cubicBezTo>
                    <a:pt x="2156807" y="1679607"/>
                    <a:pt x="1674768" y="2163807"/>
                    <a:pt x="1078404" y="2166474"/>
                  </a:cubicBezTo>
                  <a:cubicBezTo>
                    <a:pt x="482040" y="2163807"/>
                    <a:pt x="0" y="1679607"/>
                    <a:pt x="0" y="1083237"/>
                  </a:cubicBezTo>
                  <a:cubicBezTo>
                    <a:pt x="0" y="486867"/>
                    <a:pt x="482040" y="2667"/>
                    <a:pt x="1078404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-5494258">
            <a:off x="15068313" y="5505883"/>
            <a:ext cx="138973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3094821" y="2483000"/>
            <a:ext cx="2579186" cy="2365332"/>
            <a:chOff x="0" y="0"/>
            <a:chExt cx="2381933" cy="2184434"/>
          </a:xfrm>
        </p:grpSpPr>
        <p:sp>
          <p:nvSpPr>
            <p:cNvPr name="Freeform 15" id="15"/>
            <p:cNvSpPr/>
            <p:nvPr/>
          </p:nvSpPr>
          <p:spPr>
            <a:xfrm>
              <a:off x="103623" y="0"/>
              <a:ext cx="2174686" cy="2184434"/>
            </a:xfrm>
            <a:custGeom>
              <a:avLst/>
              <a:gdLst/>
              <a:ahLst/>
              <a:cxnLst/>
              <a:rect r="r" b="b" t="t" l="l"/>
              <a:pathLst>
                <a:path h="2184434" w="2174686">
                  <a:moveTo>
                    <a:pt x="1087343" y="0"/>
                  </a:moveTo>
                  <a:cubicBezTo>
                    <a:pt x="1688652" y="2689"/>
                    <a:pt x="2174687" y="490903"/>
                    <a:pt x="2174687" y="1092217"/>
                  </a:cubicBezTo>
                  <a:cubicBezTo>
                    <a:pt x="2174687" y="1693531"/>
                    <a:pt x="1688652" y="2181745"/>
                    <a:pt x="1087343" y="2184434"/>
                  </a:cubicBezTo>
                  <a:cubicBezTo>
                    <a:pt x="486035" y="2181745"/>
                    <a:pt x="0" y="1693531"/>
                    <a:pt x="0" y="1092217"/>
                  </a:cubicBezTo>
                  <a:cubicBezTo>
                    <a:pt x="0" y="490903"/>
                    <a:pt x="486035" y="2689"/>
                    <a:pt x="1087343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alphaModFix amt="3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4461137" y="2677528"/>
            <a:ext cx="2489816" cy="2170804"/>
            <a:chOff x="0" y="0"/>
            <a:chExt cx="2044831" cy="1782833"/>
          </a:xfrm>
        </p:grpSpPr>
        <p:sp>
          <p:nvSpPr>
            <p:cNvPr name="Freeform 19" id="19"/>
            <p:cNvSpPr/>
            <p:nvPr/>
          </p:nvSpPr>
          <p:spPr>
            <a:xfrm>
              <a:off x="134977" y="0"/>
              <a:ext cx="1774878" cy="1782833"/>
            </a:xfrm>
            <a:custGeom>
              <a:avLst/>
              <a:gdLst/>
              <a:ahLst/>
              <a:cxnLst/>
              <a:rect r="r" b="b" t="t" l="l"/>
              <a:pathLst>
                <a:path h="1782833" w="1774878">
                  <a:moveTo>
                    <a:pt x="887438" y="0"/>
                  </a:moveTo>
                  <a:cubicBezTo>
                    <a:pt x="1378198" y="2195"/>
                    <a:pt x="1774877" y="400652"/>
                    <a:pt x="1774877" y="891416"/>
                  </a:cubicBezTo>
                  <a:cubicBezTo>
                    <a:pt x="1774877" y="1382181"/>
                    <a:pt x="1378198" y="1780638"/>
                    <a:pt x="887438" y="1782833"/>
                  </a:cubicBezTo>
                  <a:cubicBezTo>
                    <a:pt x="396679" y="1780638"/>
                    <a:pt x="0" y="1382181"/>
                    <a:pt x="0" y="891416"/>
                  </a:cubicBezTo>
                  <a:cubicBezTo>
                    <a:pt x="0" y="400652"/>
                    <a:pt x="396679" y="2195"/>
                    <a:pt x="88743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-5463730">
            <a:off x="9421582" y="6813859"/>
            <a:ext cx="138874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>
            <a:alphaModFix amt="1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79119">
            <a:off x="13459388" y="7404536"/>
            <a:ext cx="10047451" cy="345267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92007" y="2821149"/>
            <a:ext cx="1482883" cy="1482883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39187" y="8108828"/>
            <a:ext cx="2055466" cy="1222068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591" y="2933156"/>
            <a:ext cx="1675179" cy="1465021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245333" y="2754474"/>
            <a:ext cx="3430390" cy="59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8340" indent="-379170" lvl="1">
              <a:lnSpc>
                <a:spcPts val="4917"/>
              </a:lnSpc>
              <a:buFont typeface="Arial"/>
              <a:buChar char="•"/>
            </a:pPr>
            <a:r>
              <a:rPr lang="en-US" sz="3512">
                <a:solidFill>
                  <a:srgbClr val="3EDAD8"/>
                </a:solidFill>
                <a:latin typeface="Abril Fatface"/>
              </a:rPr>
              <a:t>Native </a:t>
            </a:r>
            <a:r>
              <a:rPr lang="en-US" sz="3512">
                <a:solidFill>
                  <a:srgbClr val="3EDAD8"/>
                </a:solidFill>
                <a:latin typeface="Abril Fatface"/>
              </a:rPr>
              <a:t>apps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10642" y="2754474"/>
            <a:ext cx="2256821" cy="59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7"/>
              </a:lnSpc>
            </a:pPr>
            <a:r>
              <a:rPr lang="en-US" sz="3512">
                <a:solidFill>
                  <a:srgbClr val="3EDAD8"/>
                </a:solidFill>
                <a:latin typeface="Abril Fatface"/>
              </a:rPr>
              <a:t>Web Apps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01725" y="7480244"/>
            <a:ext cx="3873998" cy="59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512">
                <a:solidFill>
                  <a:srgbClr val="3EDAD8"/>
                </a:solidFill>
                <a:latin typeface="Abril Fatface"/>
              </a:rPr>
              <a:t>Hybrid apps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99610" y="3458043"/>
            <a:ext cx="4627422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EDAD8"/>
                </a:solidFill>
                <a:latin typeface="Trocchi"/>
              </a:rPr>
              <a:t>These apps are platform specific 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3EDAD8"/>
                </a:solidFill>
                <a:latin typeface="Trocchi"/>
              </a:rPr>
              <a:t>  They are written in the platform’s native language and can take advantage of all the device features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54383" y="3458043"/>
            <a:ext cx="3415005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EDAD8"/>
                </a:solidFill>
                <a:latin typeface="Trocchi"/>
              </a:rPr>
              <a:t>  built using web technologies such as HTML, CSS, and JavaScript. They can be accessed inside a web browser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112646" y="8114928"/>
            <a:ext cx="4810551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EDAD8"/>
                </a:solidFill>
                <a:latin typeface="Trocchi"/>
              </a:rPr>
              <a:t>combination of both native and web apps. They are built using web technologies but are wrapped in a native container that allows them to access device features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10387541" y="-1815398"/>
            <a:ext cx="11220647" cy="61407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562358" y="4104069"/>
            <a:ext cx="1479233" cy="14792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58200" y="4104069"/>
            <a:ext cx="1479233" cy="14792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38806" y="4139447"/>
            <a:ext cx="1479233" cy="14792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18348" y="4139447"/>
            <a:ext cx="1479233" cy="14792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rot="-5475686">
            <a:off x="4354651" y="6589691"/>
            <a:ext cx="2088194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5447984">
            <a:off x="7785415" y="6616582"/>
            <a:ext cx="2072207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-5398733">
            <a:off x="11221581" y="6616582"/>
            <a:ext cx="2072005" cy="0"/>
          </a:xfrm>
          <a:prstGeom prst="line">
            <a:avLst/>
          </a:prstGeom>
          <a:ln cap="flat" w="76200">
            <a:solidFill>
              <a:srgbClr val="2C92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-5459965">
            <a:off x="14660336" y="6616582"/>
            <a:ext cx="2072320" cy="0"/>
          </a:xfrm>
          <a:prstGeom prst="line">
            <a:avLst/>
          </a:prstGeom>
          <a:ln cap="flat" w="76200">
            <a:solidFill>
              <a:srgbClr val="1353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5017773" y="7671635"/>
            <a:ext cx="807920" cy="8079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947" lIns="44947" bIns="44947" rIns="44947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3199" spc="159">
                  <a:solidFill>
                    <a:srgbClr val="3EDAD8"/>
                  </a:solidFill>
                  <a:latin typeface="Aileron Regular Bold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50492" y="7690685"/>
            <a:ext cx="913130" cy="91313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 spc="160">
                  <a:solidFill>
                    <a:srgbClr val="3EDAD8"/>
                  </a:solidFill>
                  <a:latin typeface="Aileron Regular Bold"/>
                </a:rPr>
                <a:t>3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650546" y="8605085"/>
            <a:ext cx="2944971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 spc="71">
                <a:solidFill>
                  <a:srgbClr val="3EDAD8"/>
                </a:solidFill>
                <a:latin typeface="Aileron Regular Bold"/>
              </a:rPr>
              <a:t>Development Time and Costs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792201" y="7690685"/>
            <a:ext cx="913130" cy="91313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 spc="160">
                  <a:solidFill>
                    <a:srgbClr val="3EDAD8"/>
                  </a:solidFill>
                  <a:latin typeface="Aileron Regular Bold"/>
                </a:rPr>
                <a:t>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249406" y="7690685"/>
            <a:ext cx="930325" cy="93032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7651" lIns="47651" bIns="47651" rIns="47651"/>
            <a:lstStyle/>
            <a:p>
              <a:pPr algn="ctr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 spc="160">
                  <a:solidFill>
                    <a:srgbClr val="3EDAD8"/>
                  </a:solidFill>
                  <a:latin typeface="Aileron Regular Bold"/>
                </a:rPr>
                <a:t>5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61432" y="4262644"/>
            <a:ext cx="1479233" cy="147923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507146" y="7671635"/>
            <a:ext cx="913130" cy="91313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 spc="160" u="none">
                  <a:solidFill>
                    <a:srgbClr val="3EDAD8"/>
                  </a:solidFill>
                  <a:latin typeface="Aileron Regular Bold"/>
                </a:rPr>
                <a:t>1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rot="-5400000">
            <a:off x="965809" y="6739779"/>
            <a:ext cx="2072005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-772307" y="0"/>
            <a:ext cx="13068372" cy="2205340"/>
            <a:chOff x="0" y="0"/>
            <a:chExt cx="3441876" cy="580830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3441876" cy="580830"/>
            </a:xfrm>
            <a:custGeom>
              <a:avLst/>
              <a:gdLst/>
              <a:ahLst/>
              <a:cxnLst/>
              <a:rect r="r" b="b" t="t" l="l"/>
              <a:pathLst>
                <a:path h="580830" w="3441876">
                  <a:moveTo>
                    <a:pt x="0" y="0"/>
                  </a:moveTo>
                  <a:lnTo>
                    <a:pt x="3238676" y="0"/>
                  </a:lnTo>
                  <a:lnTo>
                    <a:pt x="3441876" y="290415"/>
                  </a:lnTo>
                  <a:lnTo>
                    <a:pt x="3238676" y="580830"/>
                  </a:lnTo>
                  <a:lnTo>
                    <a:pt x="0" y="580830"/>
                  </a:lnTo>
                  <a:lnTo>
                    <a:pt x="203200" y="29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ED9">
                <a:alpha val="60784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7">
            <a:alphaModFix amt="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40294">
            <a:off x="11518348" y="7205118"/>
            <a:ext cx="9323206" cy="3203793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07902" y="4407170"/>
            <a:ext cx="1053977" cy="747365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5039" y="4318395"/>
            <a:ext cx="718961" cy="955331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4340107" y="8614034"/>
            <a:ext cx="2727035" cy="47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2628" spc="78">
                <a:solidFill>
                  <a:srgbClr val="3EDAD8"/>
                </a:solidFill>
                <a:latin typeface="Aileron Regular Bold"/>
              </a:rPr>
              <a:t>Accessibility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78426" y="4407170"/>
            <a:ext cx="836140" cy="83614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8356" y="4416932"/>
            <a:ext cx="1043111" cy="1043111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1680558" y="4318395"/>
            <a:ext cx="1247645" cy="1160310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4074637" y="8492046"/>
            <a:ext cx="3111706" cy="47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2688" spc="80">
                <a:solidFill>
                  <a:srgbClr val="3EDAD8"/>
                </a:solidFill>
                <a:latin typeface="Aileron Regular Bold"/>
              </a:rPr>
              <a:t>Performance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497665" y="8556190"/>
            <a:ext cx="2676631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spc="89">
                <a:solidFill>
                  <a:srgbClr val="3EDAD8"/>
                </a:solidFill>
                <a:latin typeface="Aileron Regular Bold"/>
              </a:rPr>
              <a:t>Security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25396" y="8508565"/>
            <a:ext cx="2968622" cy="49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spc="83">
                <a:solidFill>
                  <a:srgbClr val="3EDAD8"/>
                </a:solidFill>
                <a:latin typeface="Aileron Regular Bold"/>
              </a:rPr>
              <a:t>User Experience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8649" y="258120"/>
            <a:ext cx="11346459" cy="163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spc="150">
                <a:solidFill>
                  <a:srgbClr val="FFFFFF"/>
                </a:solidFill>
                <a:latin typeface="Abril Fatface"/>
              </a:rPr>
              <a:t>Differentiating the Types of Mobile applications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368204" y="-1532218"/>
            <a:ext cx="11220647" cy="61407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4451" y="351844"/>
            <a:ext cx="10760361" cy="675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>
                <a:solidFill>
                  <a:srgbClr val="3EDAD8"/>
                </a:solidFill>
                <a:latin typeface="Aileron Heavy Bold"/>
              </a:rPr>
              <a:t>Top </a:t>
            </a:r>
          </a:p>
          <a:p>
            <a:pPr>
              <a:lnSpc>
                <a:spcPts val="13200"/>
              </a:lnSpc>
            </a:pPr>
            <a:r>
              <a:rPr lang="en-US" sz="12000">
                <a:solidFill>
                  <a:srgbClr val="3EDAD8"/>
                </a:solidFill>
                <a:latin typeface="Aileron Heavy Bold"/>
              </a:rPr>
              <a:t>Mobile programming languages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68911" y="247069"/>
            <a:ext cx="2057400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09022" y="3039502"/>
            <a:ext cx="3483700" cy="12731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82688" y="6306200"/>
            <a:ext cx="1597737" cy="15977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16530" y="4795135"/>
            <a:ext cx="1536203" cy="151106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27159">
            <a:off x="12941463" y="389931"/>
            <a:ext cx="1961329" cy="1961329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391994">
            <a:off x="16026147" y="3039502"/>
            <a:ext cx="1510165" cy="1709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695490" y="-2920330"/>
            <a:ext cx="11220647" cy="61407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295456" y="-257612"/>
            <a:ext cx="411480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1242772" y="9664724"/>
            <a:ext cx="9331681" cy="166669"/>
            <a:chOff x="0" y="0"/>
            <a:chExt cx="2457727" cy="4389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3496" y="3712677"/>
            <a:ext cx="5047528" cy="1950431"/>
            <a:chOff x="0" y="0"/>
            <a:chExt cx="3071153" cy="1186734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r="r" b="b" t="t" l="l"/>
              <a:pathLst>
                <a:path h="1186733" w="307242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name="AutoShape 13" id="13"/>
          <p:cNvSpPr/>
          <p:nvPr/>
        </p:nvSpPr>
        <p:spPr>
          <a:xfrm rot="5400000">
            <a:off x="10306791" y="1121295"/>
            <a:ext cx="41419" cy="83260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8234723" y="1188086"/>
            <a:ext cx="1676477" cy="699020"/>
            <a:chOff x="0" y="0"/>
            <a:chExt cx="2235303" cy="93202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235303" cy="932027"/>
              <a:chOff x="0" y="0"/>
              <a:chExt cx="2797961" cy="1166631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799231" cy="1166631"/>
              </a:xfrm>
              <a:custGeom>
                <a:avLst/>
                <a:gdLst/>
                <a:ahLst/>
                <a:cxnLst/>
                <a:rect r="r" b="b" t="t" l="l"/>
                <a:pathLst>
                  <a:path h="1166631" w="27992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67982" y="187972"/>
              <a:ext cx="1699338" cy="508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9"/>
                </a:lnSpc>
              </a:pPr>
              <a:r>
                <a:rPr lang="en-US" sz="2292" spc="91">
                  <a:solidFill>
                    <a:srgbClr val="FFFFFF"/>
                  </a:solidFill>
                  <a:latin typeface="Aileron Regular"/>
                </a:rPr>
                <a:t>1st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045962" y="2974383"/>
            <a:ext cx="4548005" cy="699020"/>
            <a:chOff x="0" y="0"/>
            <a:chExt cx="6064007" cy="932027"/>
          </a:xfrm>
        </p:grpSpPr>
        <p:sp>
          <p:nvSpPr>
            <p:cNvPr name="AutoShape 19" id="19"/>
            <p:cNvSpPr/>
            <p:nvPr/>
          </p:nvSpPr>
          <p:spPr>
            <a:xfrm rot="5400000">
              <a:off x="5481326" y="-89054"/>
              <a:ext cx="55225" cy="1110135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2718569" y="0"/>
              <a:ext cx="2235303" cy="932027"/>
              <a:chOff x="0" y="0"/>
              <a:chExt cx="2797961" cy="1166631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2799231" cy="1166631"/>
              </a:xfrm>
              <a:custGeom>
                <a:avLst/>
                <a:gdLst/>
                <a:ahLst/>
                <a:cxnLst/>
                <a:rect r="r" b="b" t="t" l="l"/>
                <a:pathLst>
                  <a:path h="1166631" w="27992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986551" y="187972"/>
              <a:ext cx="1699338" cy="508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9"/>
                </a:lnSpc>
              </a:pPr>
              <a:r>
                <a:rPr lang="en-US" sz="2292" spc="91">
                  <a:solidFill>
                    <a:srgbClr val="FFFFFF"/>
                  </a:solidFill>
                  <a:latin typeface="Aileron Regular"/>
                </a:rPr>
                <a:t>2nd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rot="5400000">
              <a:off x="1323720" y="-912932"/>
              <a:ext cx="55225" cy="2702666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015227" y="4708746"/>
            <a:ext cx="5376781" cy="699020"/>
            <a:chOff x="0" y="0"/>
            <a:chExt cx="7169041" cy="932027"/>
          </a:xfrm>
        </p:grpSpPr>
        <p:sp>
          <p:nvSpPr>
            <p:cNvPr name="AutoShape 25" id="25"/>
            <p:cNvSpPr/>
            <p:nvPr/>
          </p:nvSpPr>
          <p:spPr>
            <a:xfrm rot="5400000">
              <a:off x="6586361" y="-89054"/>
              <a:ext cx="55225" cy="111013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26" id="26"/>
            <p:cNvSpPr/>
            <p:nvPr/>
          </p:nvSpPr>
          <p:spPr>
            <a:xfrm rot="5400000">
              <a:off x="2018180" y="-1579779"/>
              <a:ext cx="55225" cy="4091585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3823603" y="0"/>
              <a:ext cx="2235303" cy="932027"/>
              <a:chOff x="0" y="0"/>
              <a:chExt cx="2797961" cy="1166631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0" y="0"/>
                <a:ext cx="2799231" cy="1166631"/>
              </a:xfrm>
              <a:custGeom>
                <a:avLst/>
                <a:gdLst/>
                <a:ahLst/>
                <a:cxnLst/>
                <a:rect r="r" b="b" t="t" l="l"/>
                <a:pathLst>
                  <a:path h="1166631" w="27992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4091585" y="187972"/>
              <a:ext cx="1699338" cy="508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9"/>
                </a:lnSpc>
              </a:pPr>
              <a:r>
                <a:rPr lang="en-US" sz="2292" spc="91">
                  <a:solidFill>
                    <a:srgbClr val="FFFFFF"/>
                  </a:solidFill>
                  <a:latin typeface="Aileron Regular"/>
                </a:rPr>
                <a:t>3rd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015227" y="6794804"/>
            <a:ext cx="6248336" cy="699020"/>
            <a:chOff x="0" y="0"/>
            <a:chExt cx="8331114" cy="932027"/>
          </a:xfrm>
        </p:grpSpPr>
        <p:sp>
          <p:nvSpPr>
            <p:cNvPr name="AutoShape 31" id="31"/>
            <p:cNvSpPr/>
            <p:nvPr/>
          </p:nvSpPr>
          <p:spPr>
            <a:xfrm rot="5400000">
              <a:off x="7748434" y="-89054"/>
              <a:ext cx="55225" cy="1110135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4985676" y="0"/>
              <a:ext cx="2235303" cy="932027"/>
              <a:chOff x="0" y="0"/>
              <a:chExt cx="2797961" cy="1166631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2799231" cy="1166631"/>
              </a:xfrm>
              <a:custGeom>
                <a:avLst/>
                <a:gdLst/>
                <a:ahLst/>
                <a:cxnLst/>
                <a:rect r="r" b="b" t="t" l="l"/>
                <a:pathLst>
                  <a:path h="1166631" w="27992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5253658" y="187972"/>
              <a:ext cx="1699338" cy="508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9"/>
                </a:lnSpc>
              </a:pPr>
              <a:r>
                <a:rPr lang="en-US" sz="2292" spc="91">
                  <a:solidFill>
                    <a:srgbClr val="FFFFFF"/>
                  </a:solidFill>
                  <a:latin typeface="Aileron Regular"/>
                </a:rPr>
                <a:t>4th</a:t>
              </a:r>
            </a:p>
          </p:txBody>
        </p:sp>
        <p:sp>
          <p:nvSpPr>
            <p:cNvPr name="AutoShape 35" id="35"/>
            <p:cNvSpPr/>
            <p:nvPr/>
          </p:nvSpPr>
          <p:spPr>
            <a:xfrm rot="5400000">
              <a:off x="2465310" y="-1999296"/>
              <a:ext cx="55057" cy="4985676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AutoShape 36" id="36"/>
          <p:cNvSpPr/>
          <p:nvPr/>
        </p:nvSpPr>
        <p:spPr>
          <a:xfrm rot="0">
            <a:off x="7045962" y="1516886"/>
            <a:ext cx="42779" cy="639403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7" id="37"/>
          <p:cNvSpPr/>
          <p:nvPr/>
        </p:nvSpPr>
        <p:spPr>
          <a:xfrm rot="5400000">
            <a:off x="7630328" y="912491"/>
            <a:ext cx="41419" cy="116737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8" id="38"/>
          <p:cNvSpPr/>
          <p:nvPr/>
        </p:nvSpPr>
        <p:spPr>
          <a:xfrm rot="5400000">
            <a:off x="6223335" y="3886119"/>
            <a:ext cx="41707" cy="1603548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85219" y="707614"/>
            <a:ext cx="3483700" cy="1273134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45326" y="2559930"/>
            <a:ext cx="1363487" cy="1363487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49017" y="4379684"/>
            <a:ext cx="1448449" cy="1639191"/>
          </a:xfrm>
          <a:prstGeom prst="rect">
            <a:avLst/>
          </a:prstGeom>
        </p:spPr>
      </p:pic>
      <p:sp>
        <p:nvSpPr>
          <p:cNvPr name="AutoShape 42" id="42"/>
          <p:cNvSpPr/>
          <p:nvPr/>
        </p:nvSpPr>
        <p:spPr>
          <a:xfrm rot="5400000">
            <a:off x="10517907" y="5574938"/>
            <a:ext cx="9525" cy="680153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3" id="43"/>
          <p:cNvSpPr/>
          <p:nvPr/>
        </p:nvSpPr>
        <p:spPr>
          <a:xfrm rot="5400000">
            <a:off x="9921256" y="5827675"/>
            <a:ext cx="81447" cy="58320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25175" y="8088130"/>
            <a:ext cx="2057400" cy="20574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 rot="0">
            <a:off x="12877997" y="8417810"/>
            <a:ext cx="1676477" cy="699020"/>
            <a:chOff x="0" y="0"/>
            <a:chExt cx="2235303" cy="932027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2235303" cy="932027"/>
              <a:chOff x="0" y="0"/>
              <a:chExt cx="2797961" cy="1166631"/>
            </a:xfrm>
          </p:grpSpPr>
          <p:sp>
            <p:nvSpPr>
              <p:cNvPr name="Freeform 47" id="47"/>
              <p:cNvSpPr/>
              <p:nvPr/>
            </p:nvSpPr>
            <p:spPr>
              <a:xfrm>
                <a:off x="0" y="0"/>
                <a:ext cx="2799231" cy="1166631"/>
              </a:xfrm>
              <a:custGeom>
                <a:avLst/>
                <a:gdLst/>
                <a:ahLst/>
                <a:cxnLst/>
                <a:rect r="r" b="b" t="t" l="l"/>
                <a:pathLst>
                  <a:path h="1166631" w="27992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267982" y="187972"/>
              <a:ext cx="1699338" cy="508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9"/>
                </a:lnSpc>
              </a:pPr>
              <a:r>
                <a:rPr lang="en-US" sz="2292" spc="91">
                  <a:solidFill>
                    <a:srgbClr val="FFFFFF"/>
                  </a:solidFill>
                  <a:latin typeface="Aileron Regular"/>
                </a:rPr>
                <a:t>5th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rot="5400000">
            <a:off x="14950065" y="8392094"/>
            <a:ext cx="41419" cy="83260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0" id="50"/>
          <p:cNvSpPr/>
          <p:nvPr/>
        </p:nvSpPr>
        <p:spPr>
          <a:xfrm rot="0">
            <a:off x="7045962" y="7867298"/>
            <a:ext cx="41419" cy="832602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3491283" y="6269773"/>
            <a:ext cx="1597525" cy="1597525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1167843" y="3768260"/>
            <a:ext cx="3741172" cy="175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6"/>
              </a:lnSpc>
              <a:spcBef>
                <a:spcPct val="0"/>
              </a:spcBef>
            </a:pPr>
            <a:r>
              <a:rPr lang="en-US" sz="3600" spc="107">
                <a:solidFill>
                  <a:srgbClr val="F5F5F5"/>
                </a:solidFill>
                <a:latin typeface="Abril Fatface"/>
              </a:rPr>
              <a:t>TOP MOBILE PROGRAMMING APPS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2415265">
            <a:off x="12228003" y="-2514179"/>
            <a:ext cx="9525166" cy="952516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D3C5">
                <a:alpha val="4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4451" y="351844"/>
            <a:ext cx="10760361" cy="675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>
                <a:solidFill>
                  <a:srgbClr val="3EDAD8"/>
                </a:solidFill>
                <a:latin typeface="Aileron Heavy Bold"/>
              </a:rPr>
              <a:t>Mobile </a:t>
            </a:r>
          </a:p>
          <a:p>
            <a:pPr>
              <a:lnSpc>
                <a:spcPts val="13200"/>
              </a:lnSpc>
            </a:pPr>
            <a:r>
              <a:rPr lang="en-US" sz="12000">
                <a:solidFill>
                  <a:srgbClr val="3EDAD8"/>
                </a:solidFill>
                <a:latin typeface="Aileron Heavy Bold"/>
              </a:rPr>
              <a:t>apps development frameworks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861643">
            <a:off x="9368204" y="-1532218"/>
            <a:ext cx="11220647" cy="614075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46621" y="0"/>
            <a:ext cx="8241379" cy="150047"/>
            <a:chOff x="0" y="0"/>
            <a:chExt cx="2170569" cy="395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170569" cy="39519"/>
            </a:xfrm>
            <a:custGeom>
              <a:avLst/>
              <a:gdLst/>
              <a:ahLst/>
              <a:cxnLst/>
              <a:rect r="r" b="b" t="t" l="l"/>
              <a:pathLst>
                <a:path h="39519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42345" y="470384"/>
            <a:ext cx="2045729" cy="253984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177447" y="291508"/>
            <a:ext cx="1477728" cy="147438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67311" y="3153103"/>
            <a:ext cx="1961569" cy="196156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166615" y="6037443"/>
            <a:ext cx="1839880" cy="521615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99615" y="9055890"/>
            <a:ext cx="781941" cy="82074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-2415265">
            <a:off x="13273267" y="6659292"/>
            <a:ext cx="2132577" cy="213257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756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415265">
            <a:off x="12882771" y="9002461"/>
            <a:ext cx="1066288" cy="106628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756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81643">
            <a:off x="10136029" y="-2890384"/>
            <a:ext cx="11220647" cy="61407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687477">
            <a:off x="14954460" y="-1392153"/>
            <a:ext cx="4254092" cy="425409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187681" y="10120331"/>
            <a:ext cx="9331681" cy="166669"/>
            <a:chOff x="0" y="0"/>
            <a:chExt cx="2457727" cy="4389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457727" cy="43896"/>
            </a:xfrm>
            <a:custGeom>
              <a:avLst/>
              <a:gdLst/>
              <a:ahLst/>
              <a:cxnLst/>
              <a:rect r="r" b="b" t="t" l="l"/>
              <a:pathLst>
                <a:path h="43896" w="2457727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79862" y="-179993"/>
            <a:ext cx="8241379" cy="359986"/>
            <a:chOff x="0" y="0"/>
            <a:chExt cx="2170569" cy="9481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170569" cy="94811"/>
            </a:xfrm>
            <a:custGeom>
              <a:avLst/>
              <a:gdLst/>
              <a:ahLst/>
              <a:cxnLst/>
              <a:rect r="r" b="b" t="t" l="l"/>
              <a:pathLst>
                <a:path h="94811" w="2170569">
                  <a:moveTo>
                    <a:pt x="0" y="0"/>
                  </a:moveTo>
                  <a:lnTo>
                    <a:pt x="2170569" y="0"/>
                  </a:lnTo>
                  <a:lnTo>
                    <a:pt x="2170569" y="94811"/>
                  </a:lnTo>
                  <a:lnTo>
                    <a:pt x="0" y="94811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7273" y="250325"/>
            <a:ext cx="8853146" cy="2347634"/>
            <a:chOff x="0" y="0"/>
            <a:chExt cx="1069116" cy="28350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069116" cy="283503"/>
            </a:xfrm>
            <a:custGeom>
              <a:avLst/>
              <a:gdLst/>
              <a:ahLst/>
              <a:cxnLst/>
              <a:rect r="r" b="b" t="t" l="l"/>
              <a:pathLst>
                <a:path h="283503" w="1069116">
                  <a:moveTo>
                    <a:pt x="865916" y="0"/>
                  </a:moveTo>
                  <a:lnTo>
                    <a:pt x="0" y="0"/>
                  </a:lnTo>
                  <a:lnTo>
                    <a:pt x="0" y="283503"/>
                  </a:lnTo>
                  <a:lnTo>
                    <a:pt x="865916" y="283503"/>
                  </a:lnTo>
                  <a:lnTo>
                    <a:pt x="1069116" y="141751"/>
                  </a:lnTo>
                  <a:lnTo>
                    <a:pt x="865916" y="0"/>
                  </a:lnTo>
                  <a:close/>
                </a:path>
              </a:pathLst>
            </a:custGeom>
            <a:solidFill>
              <a:srgbClr val="00DED9">
                <a:alpha val="5568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0080467" y="2541662"/>
            <a:ext cx="8640170" cy="2419271"/>
            <a:chOff x="0" y="0"/>
            <a:chExt cx="1043396" cy="292154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043396" cy="292154"/>
            </a:xfrm>
            <a:custGeom>
              <a:avLst/>
              <a:gdLst/>
              <a:ahLst/>
              <a:cxnLst/>
              <a:rect r="r" b="b" t="t" l="l"/>
              <a:pathLst>
                <a:path h="292154" w="1043396">
                  <a:moveTo>
                    <a:pt x="840196" y="0"/>
                  </a:moveTo>
                  <a:lnTo>
                    <a:pt x="0" y="0"/>
                  </a:lnTo>
                  <a:lnTo>
                    <a:pt x="0" y="292154"/>
                  </a:lnTo>
                  <a:lnTo>
                    <a:pt x="840196" y="292154"/>
                  </a:lnTo>
                  <a:lnTo>
                    <a:pt x="1043396" y="146077"/>
                  </a:lnTo>
                  <a:lnTo>
                    <a:pt x="840196" y="0"/>
                  </a:lnTo>
                  <a:close/>
                </a:path>
              </a:pathLst>
            </a:custGeom>
            <a:solidFill>
              <a:srgbClr val="00DED9">
                <a:alpha val="5568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82320" y="2569503"/>
            <a:ext cx="740983" cy="91995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0426" y="319762"/>
            <a:ext cx="897140" cy="83026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54979" y="1136391"/>
            <a:ext cx="8615426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Trocchi"/>
              </a:rPr>
              <a:t>It is an open source user interface created by meta</a:t>
            </a:r>
          </a:p>
        </p:txBody>
      </p:sp>
      <p:grpSp>
        <p:nvGrpSpPr>
          <p:cNvPr name="Group 20" id="20"/>
          <p:cNvGrpSpPr/>
          <p:nvPr/>
        </p:nvGrpSpPr>
        <p:grpSpPr>
          <a:xfrm rot="1973695">
            <a:off x="8183005" y="1544965"/>
            <a:ext cx="2346891" cy="1705779"/>
            <a:chOff x="0" y="0"/>
            <a:chExt cx="730209" cy="530734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730209" cy="530734"/>
            </a:xfrm>
            <a:custGeom>
              <a:avLst/>
              <a:gdLst/>
              <a:ahLst/>
              <a:cxnLst/>
              <a:rect r="r" b="b" t="t" l="l"/>
              <a:pathLst>
                <a:path h="530734" w="730209">
                  <a:moveTo>
                    <a:pt x="203200" y="0"/>
                  </a:moveTo>
                  <a:lnTo>
                    <a:pt x="730209" y="0"/>
                  </a:lnTo>
                  <a:lnTo>
                    <a:pt x="527009" y="530734"/>
                  </a:lnTo>
                  <a:lnTo>
                    <a:pt x="0" y="530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67273" y="5083905"/>
            <a:ext cx="8615426" cy="2347634"/>
            <a:chOff x="0" y="0"/>
            <a:chExt cx="1040408" cy="283503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040408" cy="283503"/>
            </a:xfrm>
            <a:custGeom>
              <a:avLst/>
              <a:gdLst/>
              <a:ahLst/>
              <a:cxnLst/>
              <a:rect r="r" b="b" t="t" l="l"/>
              <a:pathLst>
                <a:path h="283503" w="1040408">
                  <a:moveTo>
                    <a:pt x="837208" y="0"/>
                  </a:moveTo>
                  <a:lnTo>
                    <a:pt x="0" y="0"/>
                  </a:lnTo>
                  <a:lnTo>
                    <a:pt x="0" y="283503"/>
                  </a:lnTo>
                  <a:lnTo>
                    <a:pt x="837208" y="283503"/>
                  </a:lnTo>
                  <a:lnTo>
                    <a:pt x="1040408" y="141751"/>
                  </a:lnTo>
                  <a:lnTo>
                    <a:pt x="837208" y="0"/>
                  </a:lnTo>
                  <a:close/>
                </a:path>
              </a:pathLst>
            </a:custGeom>
            <a:solidFill>
              <a:srgbClr val="00DED9">
                <a:alpha val="5568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9643352" y="7431539"/>
            <a:ext cx="8640170" cy="2419271"/>
            <a:chOff x="0" y="0"/>
            <a:chExt cx="1043396" cy="292154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043396" cy="292154"/>
            </a:xfrm>
            <a:custGeom>
              <a:avLst/>
              <a:gdLst/>
              <a:ahLst/>
              <a:cxnLst/>
              <a:rect r="r" b="b" t="t" l="l"/>
              <a:pathLst>
                <a:path h="292154" w="1043396">
                  <a:moveTo>
                    <a:pt x="840196" y="0"/>
                  </a:moveTo>
                  <a:lnTo>
                    <a:pt x="0" y="0"/>
                  </a:lnTo>
                  <a:lnTo>
                    <a:pt x="0" y="292154"/>
                  </a:lnTo>
                  <a:lnTo>
                    <a:pt x="840196" y="292154"/>
                  </a:lnTo>
                  <a:lnTo>
                    <a:pt x="1043396" y="146077"/>
                  </a:lnTo>
                  <a:lnTo>
                    <a:pt x="840196" y="0"/>
                  </a:lnTo>
                  <a:close/>
                </a:path>
              </a:pathLst>
            </a:custGeom>
            <a:solidFill>
              <a:srgbClr val="00DED9">
                <a:alpha val="55686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1973695">
            <a:off x="7965792" y="6758275"/>
            <a:ext cx="2346891" cy="1705779"/>
            <a:chOff x="0" y="0"/>
            <a:chExt cx="730209" cy="530734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730209" cy="530734"/>
            </a:xfrm>
            <a:custGeom>
              <a:avLst/>
              <a:gdLst/>
              <a:ahLst/>
              <a:cxnLst/>
              <a:rect r="r" b="b" t="t" l="l"/>
              <a:pathLst>
                <a:path h="530734" w="730209">
                  <a:moveTo>
                    <a:pt x="203200" y="0"/>
                  </a:moveTo>
                  <a:lnTo>
                    <a:pt x="730209" y="0"/>
                  </a:lnTo>
                  <a:lnTo>
                    <a:pt x="527009" y="530734"/>
                  </a:lnTo>
                  <a:lnTo>
                    <a:pt x="0" y="530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0575" y="5143500"/>
            <a:ext cx="1227095" cy="1227095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3">
            <a:alphaModFix amt="72000"/>
          </a:blip>
          <a:srcRect l="0" t="0" r="0" b="0"/>
          <a:stretch>
            <a:fillRect/>
          </a:stretch>
        </p:blipFill>
        <p:spPr>
          <a:xfrm flipH="false" flipV="false" rot="0">
            <a:off x="11324826" y="7431539"/>
            <a:ext cx="1611724" cy="1611724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2629986" y="298449"/>
            <a:ext cx="4081462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Abril Fatface"/>
              </a:rPr>
              <a:t>REACT NATIVE: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4419" y="1571366"/>
            <a:ext cx="697259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rocchi"/>
              </a:rPr>
              <a:t>platforms i.e Facebook. It is use to develop apps for operating</a:t>
            </a:r>
            <a:r>
              <a:rPr lang="en-US" sz="1800">
                <a:solidFill>
                  <a:srgbClr val="FFFFFF"/>
                </a:solidFill>
                <a:latin typeface="Trocchi"/>
              </a:rPr>
              <a:t>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9298" y="2100675"/>
            <a:ext cx="697259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rocchi"/>
              </a:rPr>
              <a:t>system such as Android, Android TV, IOS, MacOS, Windows.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736525" y="2635146"/>
            <a:ext cx="258276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bril Fatface"/>
              </a:rPr>
              <a:t>FLUTTER: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24826" y="4249879"/>
            <a:ext cx="6750397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Trocchi"/>
              </a:rPr>
              <a:t>it is an  open source user interface created by Google.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139238" y="4980622"/>
            <a:ext cx="9525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3158396" y="7493361"/>
            <a:ext cx="3160892" cy="97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Abril Fatface"/>
              </a:rPr>
              <a:t>Xamarin: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6580145"/>
            <a:ext cx="6218427" cy="75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FFFFFF"/>
                </a:solidFill>
                <a:latin typeface="Trocchi"/>
              </a:rPr>
              <a:t>Open source interactive toolit owned by Drif Co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32887" y="9076373"/>
            <a:ext cx="576985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Trocchi"/>
              </a:rPr>
              <a:t>Open source interactive toolit owned by microsoft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217173" y="5029347"/>
            <a:ext cx="1986519" cy="97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Abril Fatface"/>
              </a:rPr>
              <a:t>Ionic: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DAFetarWZng</dc:identifier>
  <dcterms:modified xsi:type="dcterms:W3CDTF">2011-08-01T06:04:30Z</dcterms:modified>
  <cp:revision>1</cp:revision>
  <dc:title>A creative way to encourage everyone to think and share ideas</dc:title>
</cp:coreProperties>
</file>